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1.jpg" ContentType="image/pn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36"/>
  </p:notesMasterIdLst>
  <p:handoutMasterIdLst>
    <p:handoutMasterId r:id="rId37"/>
  </p:handoutMasterIdLst>
  <p:sldIdLst>
    <p:sldId id="290" r:id="rId2"/>
    <p:sldId id="296" r:id="rId3"/>
    <p:sldId id="286" r:id="rId4"/>
    <p:sldId id="300" r:id="rId5"/>
    <p:sldId id="257" r:id="rId6"/>
    <p:sldId id="258" r:id="rId7"/>
    <p:sldId id="265" r:id="rId8"/>
    <p:sldId id="260" r:id="rId9"/>
    <p:sldId id="261" r:id="rId10"/>
    <p:sldId id="283" r:id="rId11"/>
    <p:sldId id="262" r:id="rId12"/>
    <p:sldId id="267" r:id="rId13"/>
    <p:sldId id="266" r:id="rId14"/>
    <p:sldId id="259" r:id="rId15"/>
    <p:sldId id="268" r:id="rId16"/>
    <p:sldId id="304" r:id="rId17"/>
    <p:sldId id="263" r:id="rId18"/>
    <p:sldId id="305" r:id="rId19"/>
    <p:sldId id="269" r:id="rId20"/>
    <p:sldId id="303" r:id="rId21"/>
    <p:sldId id="306" r:id="rId22"/>
    <p:sldId id="272" r:id="rId23"/>
    <p:sldId id="284" r:id="rId24"/>
    <p:sldId id="285" r:id="rId25"/>
    <p:sldId id="273" r:id="rId26"/>
    <p:sldId id="274" r:id="rId27"/>
    <p:sldId id="277" r:id="rId28"/>
    <p:sldId id="278" r:id="rId29"/>
    <p:sldId id="279" r:id="rId30"/>
    <p:sldId id="302" r:id="rId31"/>
    <p:sldId id="295" r:id="rId32"/>
    <p:sldId id="282" r:id="rId33"/>
    <p:sldId id="30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67834" autoAdjust="0"/>
  </p:normalViewPr>
  <p:slideViewPr>
    <p:cSldViewPr snapToGrid="0">
      <p:cViewPr>
        <p:scale>
          <a:sx n="70" d="100"/>
          <a:sy n="70" d="100"/>
        </p:scale>
        <p:origin x="24" y="24"/>
      </p:cViewPr>
      <p:guideLst/>
    </p:cSldViewPr>
  </p:slideViewPr>
  <p:outlineViewPr>
    <p:cViewPr>
      <p:scale>
        <a:sx n="33" d="100"/>
        <a:sy n="33" d="100"/>
      </p:scale>
      <p:origin x="0" y="-2115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67309-DE9E-4336-A648-BF0072EC9BCA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F936F-A8F8-486A-A076-0105D9DF6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5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E8E23-18A0-44B0-AD3F-FE219F1040E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9EFDC-475E-43F9-9B57-88EE545D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/>
              <a:t>But how</a:t>
            </a:r>
            <a:r>
              <a:rPr lang="en-US" b="0" baseline="0" dirty="0"/>
              <a:t> </a:t>
            </a:r>
            <a:r>
              <a:rPr lang="en-US" b="0" dirty="0"/>
              <a:t>is</a:t>
            </a:r>
            <a:r>
              <a:rPr lang="en-US" b="0" baseline="0" dirty="0"/>
              <a:t> </a:t>
            </a:r>
            <a:r>
              <a:rPr lang="en-US" b="0" dirty="0"/>
              <a:t>it</a:t>
            </a:r>
            <a:r>
              <a:rPr lang="en-US" b="0" baseline="0" dirty="0"/>
              <a:t> </a:t>
            </a:r>
            <a:r>
              <a:rPr lang="en-US" b="0" dirty="0"/>
              <a:t>that</a:t>
            </a:r>
            <a:r>
              <a:rPr lang="en-US" b="0" baseline="0" dirty="0"/>
              <a:t> some </a:t>
            </a:r>
            <a:r>
              <a:rPr lang="en-US" b="0" dirty="0"/>
              <a:t>companies</a:t>
            </a:r>
            <a:r>
              <a:rPr lang="en-US" b="0" baseline="0" dirty="0"/>
              <a:t> </a:t>
            </a:r>
            <a:r>
              <a:rPr lang="en-US" b="0" dirty="0"/>
              <a:t>regularly</a:t>
            </a:r>
            <a:r>
              <a:rPr lang="en-US" b="0" baseline="0" dirty="0"/>
              <a:t> </a:t>
            </a:r>
            <a:r>
              <a:rPr lang="en-US" b="0" dirty="0"/>
              <a:t>deliver</a:t>
            </a:r>
            <a:r>
              <a:rPr lang="en-US" b="0" baseline="0" dirty="0"/>
              <a:t> </a:t>
            </a:r>
            <a:r>
              <a:rPr lang="en-US" b="0" dirty="0"/>
              <a:t>new</a:t>
            </a:r>
            <a:r>
              <a:rPr lang="en-US" b="0" baseline="0" dirty="0"/>
              <a:t> </a:t>
            </a:r>
            <a:r>
              <a:rPr lang="en-US" b="0" dirty="0"/>
              <a:t>features</a:t>
            </a:r>
            <a:r>
              <a:rPr lang="en-US" b="0" baseline="0" dirty="0"/>
              <a:t> and innovation in the form of software </a:t>
            </a:r>
            <a:r>
              <a:rPr lang="en-US" b="0" dirty="0"/>
              <a:t>to</a:t>
            </a:r>
            <a:r>
              <a:rPr lang="en-US" b="0" baseline="0" dirty="0"/>
              <a:t> </a:t>
            </a:r>
            <a:r>
              <a:rPr lang="en-US" b="0" dirty="0"/>
              <a:t>their</a:t>
            </a:r>
            <a:r>
              <a:rPr lang="en-US" b="0" baseline="0" dirty="0"/>
              <a:t> </a:t>
            </a:r>
            <a:r>
              <a:rPr lang="en-US" b="0" dirty="0"/>
              <a:t>customers while</a:t>
            </a:r>
            <a:r>
              <a:rPr lang="en-US" b="0" baseline="0" dirty="0"/>
              <a:t> </a:t>
            </a:r>
            <a:r>
              <a:rPr lang="en-US" b="0" dirty="0"/>
              <a:t>other</a:t>
            </a:r>
            <a:r>
              <a:rPr lang="en-US" b="0" baseline="0" dirty="0"/>
              <a:t> </a:t>
            </a:r>
            <a:r>
              <a:rPr lang="en-US" b="0" dirty="0"/>
              <a:t>organizations</a:t>
            </a:r>
            <a:r>
              <a:rPr lang="en-US" b="0" baseline="0" dirty="0"/>
              <a:t> </a:t>
            </a:r>
            <a:r>
              <a:rPr lang="en-US" b="0" dirty="0"/>
              <a:t>take </a:t>
            </a:r>
            <a:r>
              <a:rPr lang="en-US" b="0" baseline="0" dirty="0"/>
              <a:t>weeks or </a:t>
            </a:r>
            <a:r>
              <a:rPr lang="en-US" b="0" dirty="0"/>
              <a:t>months</a:t>
            </a:r>
            <a:r>
              <a:rPr lang="en-US" b="0" baseline="0" dirty="0"/>
              <a:t> </a:t>
            </a:r>
            <a:r>
              <a:rPr lang="en-US" b="0" dirty="0"/>
              <a:t>to</a:t>
            </a:r>
            <a:r>
              <a:rPr lang="en-US" b="0" baseline="0" dirty="0"/>
              <a:t> </a:t>
            </a:r>
            <a:r>
              <a:rPr lang="en-US" b="0" dirty="0"/>
              <a:t>release</a:t>
            </a:r>
            <a:r>
              <a:rPr lang="en-US" b="0" baseline="0" dirty="0"/>
              <a:t> s</a:t>
            </a:r>
            <a:r>
              <a:rPr lang="en-US" b="0" dirty="0"/>
              <a:t>oftware</a:t>
            </a:r>
            <a:r>
              <a:rPr lang="en-US" b="0" baseline="0" dirty="0"/>
              <a:t> </a:t>
            </a:r>
            <a:r>
              <a:rPr lang="en-US" b="0" dirty="0"/>
              <a:t>updates?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/>
              <a:t>When we look at the state of software development today, we can see frustration on</a:t>
            </a:r>
            <a:r>
              <a:rPr lang="en-US" b="0" baseline="0" dirty="0"/>
              <a:t> all sides:</a:t>
            </a:r>
          </a:p>
          <a:p>
            <a:pPr marL="454333" lvl="1" indent="-232943">
              <a:buFont typeface="Arial" panose="020B0604020202020204" pitchFamily="34" charset="0"/>
              <a:buChar char="•"/>
            </a:pPr>
            <a:r>
              <a:rPr lang="en-US" b="0" baseline="0" dirty="0"/>
              <a:t>Business, developers and IT all suffer from </a:t>
            </a:r>
            <a:r>
              <a:rPr lang="en-US" b="0" dirty="0"/>
              <a:t>a</a:t>
            </a:r>
            <a:r>
              <a:rPr lang="en-US" b="0" baseline="0" dirty="0"/>
              <a:t> </a:t>
            </a:r>
            <a:r>
              <a:rPr lang="en-US" b="0" dirty="0"/>
              <a:t>lack</a:t>
            </a:r>
            <a:r>
              <a:rPr lang="en-US" b="0" baseline="0" dirty="0"/>
              <a:t> </a:t>
            </a:r>
            <a:r>
              <a:rPr lang="en-US" b="0" dirty="0"/>
              <a:t>of</a:t>
            </a:r>
            <a:r>
              <a:rPr lang="en-US" b="0" baseline="0" dirty="0"/>
              <a:t> </a:t>
            </a:r>
            <a:r>
              <a:rPr lang="en-US" b="0" dirty="0"/>
              <a:t>collaboration</a:t>
            </a:r>
            <a:r>
              <a:rPr lang="en-US" b="0" baseline="0" dirty="0"/>
              <a:t> </a:t>
            </a:r>
            <a:r>
              <a:rPr lang="en-US" b="0" dirty="0"/>
              <a:t>and</a:t>
            </a:r>
            <a:r>
              <a:rPr lang="en-US" b="0" baseline="0" dirty="0"/>
              <a:t> </a:t>
            </a:r>
            <a:r>
              <a:rPr lang="en-US" b="0" dirty="0"/>
              <a:t>communication</a:t>
            </a:r>
            <a:r>
              <a:rPr lang="en-US" b="0" baseline="0" dirty="0"/>
              <a:t> </a:t>
            </a:r>
            <a:r>
              <a:rPr lang="en-US" b="0" dirty="0"/>
              <a:t>between</a:t>
            </a:r>
            <a:r>
              <a:rPr lang="en-US" b="0" baseline="0" dirty="0"/>
              <a:t> </a:t>
            </a:r>
            <a:r>
              <a:rPr lang="en-US" b="0" dirty="0"/>
              <a:t>development</a:t>
            </a:r>
            <a:r>
              <a:rPr lang="en-US" b="0" baseline="0" dirty="0"/>
              <a:t> </a:t>
            </a:r>
            <a:r>
              <a:rPr lang="en-US" b="0" dirty="0"/>
              <a:t>and</a:t>
            </a:r>
            <a:r>
              <a:rPr lang="en-US" b="0" baseline="0" dirty="0"/>
              <a:t> </a:t>
            </a:r>
            <a:r>
              <a:rPr lang="en-US" b="0" dirty="0"/>
              <a:t>operations</a:t>
            </a:r>
            <a:r>
              <a:rPr lang="en-US" b="0" baseline="0" dirty="0"/>
              <a:t> i</a:t>
            </a:r>
            <a:r>
              <a:rPr lang="en-US" b="0" dirty="0"/>
              <a:t>n</a:t>
            </a:r>
            <a:r>
              <a:rPr lang="en-US" b="0" baseline="0" dirty="0"/>
              <a:t> </a:t>
            </a:r>
            <a:r>
              <a:rPr lang="en-US" b="0" dirty="0"/>
              <a:t>projects</a:t>
            </a:r>
            <a:endParaRPr lang="en-US" b="0" baseline="0" dirty="0"/>
          </a:p>
          <a:p>
            <a:pPr marL="454333" lvl="1" indent="-232943">
              <a:buFont typeface="+mj-lt"/>
              <a:buAutoNum type="arabicPeriod"/>
            </a:pPr>
            <a:r>
              <a:rPr lang="en-US" b="0" dirty="0"/>
              <a:t>This increases</a:t>
            </a:r>
            <a:r>
              <a:rPr lang="en-US" b="0" baseline="0" dirty="0"/>
              <a:t> </a:t>
            </a:r>
            <a:r>
              <a:rPr lang="en-US" b="0" dirty="0"/>
              <a:t>time</a:t>
            </a:r>
            <a:r>
              <a:rPr lang="en-US" b="0" baseline="0" dirty="0"/>
              <a:t> </a:t>
            </a:r>
            <a:r>
              <a:rPr lang="en-US" b="0" dirty="0"/>
              <a:t>and</a:t>
            </a:r>
            <a:r>
              <a:rPr lang="en-US" b="0" baseline="0" dirty="0"/>
              <a:t> </a:t>
            </a:r>
            <a:r>
              <a:rPr lang="en-US" b="0" dirty="0"/>
              <a:t>labor</a:t>
            </a:r>
            <a:r>
              <a:rPr lang="en-US" b="0" baseline="0" dirty="0"/>
              <a:t> </a:t>
            </a:r>
            <a:r>
              <a:rPr lang="en-US" b="0" dirty="0"/>
              <a:t>involved</a:t>
            </a:r>
            <a:r>
              <a:rPr lang="en-US" b="0" baseline="0" dirty="0"/>
              <a:t> </a:t>
            </a:r>
            <a:r>
              <a:rPr lang="en-US" b="0" dirty="0"/>
              <a:t>in</a:t>
            </a:r>
            <a:r>
              <a:rPr lang="en-US" b="0" baseline="0" dirty="0"/>
              <a:t> </a:t>
            </a:r>
            <a:r>
              <a:rPr lang="en-US" b="0" dirty="0"/>
              <a:t>delivering and</a:t>
            </a:r>
            <a:r>
              <a:rPr lang="en-US" b="0" baseline="0" dirty="0"/>
              <a:t> </a:t>
            </a:r>
            <a:r>
              <a:rPr lang="en-US" b="0" dirty="0"/>
              <a:t>maintaining</a:t>
            </a:r>
            <a:r>
              <a:rPr lang="en-US" b="0" baseline="0" dirty="0"/>
              <a:t> </a:t>
            </a:r>
            <a:r>
              <a:rPr lang="en-US" b="0" dirty="0"/>
              <a:t>software – not a good thing when fast time</a:t>
            </a:r>
            <a:r>
              <a:rPr lang="en-US" b="0" baseline="0" dirty="0"/>
              <a:t> </a:t>
            </a:r>
            <a:r>
              <a:rPr lang="en-US" b="0" dirty="0"/>
              <a:t>to market is key</a:t>
            </a:r>
          </a:p>
          <a:p>
            <a:pPr marL="454333" lvl="1" indent="-232943">
              <a:buFont typeface="+mj-lt"/>
              <a:buAutoNum type="arabicPeriod"/>
            </a:pPr>
            <a:r>
              <a:rPr lang="en-US" b="0" dirty="0"/>
              <a:t>Add to that the issue that much of the software being built </a:t>
            </a:r>
            <a:r>
              <a:rPr lang="en-US" b="0" baseline="0" dirty="0"/>
              <a:t>is based on </a:t>
            </a:r>
            <a:r>
              <a:rPr lang="en-US" b="1" baseline="0" dirty="0"/>
              <a:t>assumptions</a:t>
            </a:r>
            <a:r>
              <a:rPr lang="en-US" b="0" baseline="0" dirty="0"/>
              <a:t> instead of </a:t>
            </a:r>
            <a:r>
              <a:rPr lang="en-US" b="1" baseline="0" dirty="0"/>
              <a:t>data</a:t>
            </a:r>
            <a:r>
              <a:rPr lang="en-US" b="0" baseline="0" dirty="0"/>
              <a:t> and you can see how this can easily lead a team down a wrong path right from the beginning</a:t>
            </a:r>
            <a:endParaRPr lang="en-US" b="0" dirty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2050"/>
                </a:solidFill>
              </a:rPr>
              <a:t>The inability to deliver software efficiently and react quickly</a:t>
            </a:r>
            <a:r>
              <a:rPr lang="en-US" b="0" baseline="0" dirty="0">
                <a:solidFill>
                  <a:srgbClr val="002050"/>
                </a:solidFill>
              </a:rPr>
              <a:t> to changes is about more than just frustration </a:t>
            </a:r>
            <a:r>
              <a:rPr lang="en-US" b="0" dirty="0">
                <a:solidFill>
                  <a:srgbClr val="002050"/>
                </a:solidFill>
              </a:rPr>
              <a:t>…</a:t>
            </a:r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10/5/2018 2:58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243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Type</a:t>
            </a:r>
          </a:p>
          <a:p>
            <a:r>
              <a:rPr lang="en-US" dirty="0"/>
              <a:t>	Switch</a:t>
            </a:r>
            <a:r>
              <a:rPr lang="en-US" baseline="0" dirty="0"/>
              <a:t> to </a:t>
            </a:r>
            <a:r>
              <a:rPr lang="en-US" baseline="0" dirty="0" err="1"/>
              <a:t>BikeWorkout.cs</a:t>
            </a:r>
            <a:r>
              <a:rPr lang="en-US" baseline="0" dirty="0"/>
              <a:t> type Edit-&gt;</a:t>
            </a:r>
            <a:r>
              <a:rPr lang="en-US" baseline="0" dirty="0" err="1"/>
              <a:t>Goto</a:t>
            </a:r>
            <a:r>
              <a:rPr lang="en-US" baseline="0" dirty="0"/>
              <a:t> All or Ctrl + T</a:t>
            </a:r>
          </a:p>
          <a:p>
            <a:r>
              <a:rPr lang="en-US" baseline="0" dirty="0"/>
              <a:t>		This was my favorite feature of </a:t>
            </a:r>
            <a:r>
              <a:rPr lang="en-US" baseline="0" dirty="0" err="1"/>
              <a:t>Resharper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	Show the scope buttons and the check box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 Helper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Swith</a:t>
            </a:r>
            <a:r>
              <a:rPr lang="en-US" baseline="0" dirty="0"/>
              <a:t> to </a:t>
            </a:r>
            <a:r>
              <a:rPr lang="en-US" baseline="0" dirty="0" err="1"/>
              <a:t>TestAthlete.cs</a:t>
            </a:r>
            <a:r>
              <a:rPr lang="en-US" baseline="0" dirty="0"/>
              <a:t>, last method.</a:t>
            </a:r>
          </a:p>
          <a:p>
            <a:r>
              <a:rPr lang="en-US" baseline="0" dirty="0"/>
              <a:t>	&lt;Ctrl&gt; - R T</a:t>
            </a:r>
          </a:p>
          <a:p>
            <a:r>
              <a:rPr lang="en-US" baseline="0" dirty="0"/>
              <a:t>	F11 to step into until last line of method.</a:t>
            </a:r>
          </a:p>
          <a:p>
            <a:endParaRPr lang="en-US" baseline="0" dirty="0"/>
          </a:p>
          <a:p>
            <a:r>
              <a:rPr lang="en-US" baseline="0" dirty="0"/>
              <a:t>	Exception dialog appears.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2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the gird lines.</a:t>
            </a:r>
          </a:p>
          <a:p>
            <a:r>
              <a:rPr lang="en-US" baseline="0" dirty="0"/>
              <a:t>More collapse points</a:t>
            </a:r>
          </a:p>
          <a:p>
            <a:endParaRPr lang="en-US" dirty="0"/>
          </a:p>
          <a:p>
            <a:r>
              <a:rPr lang="en-US" dirty="0"/>
              <a:t>	Switch to </a:t>
            </a:r>
            <a:r>
              <a:rPr lang="en-US" dirty="0" err="1"/>
              <a:t>Athlete.cs</a:t>
            </a:r>
            <a:endParaRPr lang="en-US" dirty="0"/>
          </a:p>
          <a:p>
            <a:endParaRPr lang="en-US" dirty="0"/>
          </a:p>
          <a:p>
            <a:r>
              <a:rPr lang="en-US" dirty="0"/>
              <a:t>	Hover</a:t>
            </a:r>
            <a:r>
              <a:rPr lang="en-US" baseline="0" dirty="0"/>
              <a:t> over a deep scope.  </a:t>
            </a:r>
          </a:p>
          <a:p>
            <a:r>
              <a:rPr lang="en-US" baseline="0" dirty="0"/>
              <a:t>	Shows complete context up to namespace.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4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Reduces the number</a:t>
            </a:r>
            <a:r>
              <a:rPr lang="en-US" baseline="0" dirty="0"/>
              <a:t> of results.</a:t>
            </a:r>
          </a:p>
          <a:p>
            <a:endParaRPr lang="en-US" baseline="0" dirty="0"/>
          </a:p>
          <a:p>
            <a:r>
              <a:rPr lang="en-US" baseline="0" dirty="0"/>
              <a:t>	Switch to </a:t>
            </a:r>
            <a:r>
              <a:rPr lang="en-US" baseline="0" dirty="0" err="1"/>
              <a:t>BikeWorkout.cs</a:t>
            </a:r>
            <a:endParaRPr lang="en-US" baseline="0" dirty="0"/>
          </a:p>
          <a:p>
            <a:r>
              <a:rPr lang="en-US" baseline="0" dirty="0"/>
              <a:t>	Type: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 = (ctrl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&lt;space&gt;)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Show different filtering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71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Can</a:t>
            </a:r>
            <a:r>
              <a:rPr lang="en-US" baseline="0" dirty="0"/>
              <a:t> show in the current debug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75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sz="1200" dirty="0"/>
              <a:t>Closer to </a:t>
            </a:r>
            <a:r>
              <a:rPr lang="en-US" sz="1200" dirty="0" err="1"/>
              <a:t>Resharper</a:t>
            </a:r>
            <a:r>
              <a:rPr lang="en-US" sz="120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05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5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80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Switch</a:t>
            </a:r>
            <a:r>
              <a:rPr lang="en-US" baseline="0" dirty="0"/>
              <a:t> to </a:t>
            </a:r>
            <a:r>
              <a:rPr lang="en-US" baseline="0" dirty="0" err="1"/>
              <a:t>Workout.cs</a:t>
            </a:r>
            <a:r>
              <a:rPr lang="en-US" baseline="0" dirty="0"/>
              <a:t> Method </a:t>
            </a:r>
            <a:r>
              <a:rPr lang="en-US" baseline="0" dirty="0" err="1"/>
              <a:t>TestUseLocalFunction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38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as many underscores as you want.</a:t>
            </a:r>
          </a:p>
          <a:p>
            <a:r>
              <a:rPr lang="en-US" dirty="0"/>
              <a:t>They</a:t>
            </a:r>
            <a:r>
              <a:rPr lang="en-US" baseline="0" dirty="0"/>
              <a:t> are just ignored.</a:t>
            </a:r>
          </a:p>
          <a:p>
            <a:endParaRPr lang="en-US" baseline="0" dirty="0"/>
          </a:p>
          <a:p>
            <a:r>
              <a:rPr lang="en-US" baseline="0" dirty="0"/>
              <a:t>	</a:t>
            </a:r>
            <a:r>
              <a:rPr lang="en-US" dirty="0"/>
              <a:t>Switch</a:t>
            </a:r>
            <a:r>
              <a:rPr lang="en-US" baseline="0" dirty="0"/>
              <a:t> to </a:t>
            </a:r>
            <a:r>
              <a:rPr lang="en-US" baseline="0" dirty="0" err="1"/>
              <a:t>Workout.cs</a:t>
            </a:r>
            <a:r>
              <a:rPr lang="en-US" baseline="0" dirty="0"/>
              <a:t> Method </a:t>
            </a:r>
            <a:r>
              <a:rPr lang="en-US" baseline="0" dirty="0" err="1"/>
              <a:t>TestUseLocalFunction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41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</a:t>
            </a:r>
            <a:r>
              <a:rPr lang="en-US" baseline="0" dirty="0"/>
              <a:t> UI.  Not based on a tree of options anymore.</a:t>
            </a:r>
          </a:p>
          <a:p>
            <a:r>
              <a:rPr lang="en-US" baseline="0" dirty="0"/>
              <a:t>Seems easier to navigate.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21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Switch</a:t>
            </a:r>
            <a:r>
              <a:rPr lang="en-US" baseline="0" dirty="0"/>
              <a:t> to </a:t>
            </a:r>
            <a:r>
              <a:rPr lang="en-US" baseline="0" dirty="0" err="1"/>
              <a:t>BikeWorkout.cs</a:t>
            </a:r>
            <a:endParaRPr lang="en-US" baseline="0" dirty="0"/>
          </a:p>
          <a:p>
            <a:r>
              <a:rPr lang="en-US" baseline="0" dirty="0"/>
              <a:t>	Method </a:t>
            </a:r>
            <a:r>
              <a:rPr lang="en-US" baseline="0" dirty="0" err="1"/>
              <a:t>TestLocalFunction</a:t>
            </a:r>
            <a:r>
              <a:rPr lang="en-US" baseline="0" dirty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9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Switch</a:t>
            </a:r>
            <a:r>
              <a:rPr lang="en-US" baseline="0" dirty="0"/>
              <a:t> to </a:t>
            </a:r>
            <a:r>
              <a:rPr lang="en-US" baseline="0" dirty="0" err="1"/>
              <a:t>BikeWorkout.cs</a:t>
            </a:r>
            <a:endParaRPr lang="en-US" baseline="0" dirty="0"/>
          </a:p>
          <a:p>
            <a:r>
              <a:rPr lang="en-US" baseline="0" dirty="0"/>
              <a:t>	Method </a:t>
            </a:r>
            <a:r>
              <a:rPr lang="en-US" baseline="0" dirty="0" err="1"/>
              <a:t>LookupName</a:t>
            </a:r>
            <a:r>
              <a:rPr lang="en-US" baseline="0" dirty="0"/>
              <a:t> and </a:t>
            </a:r>
            <a:r>
              <a:rPr lang="en-US" baseline="0" dirty="0" err="1"/>
              <a:t>UseName</a:t>
            </a:r>
            <a:r>
              <a:rPr lang="en-US" baseline="0" dirty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95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Switch to </a:t>
            </a:r>
            <a:r>
              <a:rPr lang="en-US" dirty="0" err="1"/>
              <a:t>Workout.cs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 err="1"/>
              <a:t>MainMethod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	Press return on the long string.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09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No source</a:t>
            </a:r>
            <a:r>
              <a:rPr lang="en-US" baseline="0" dirty="0"/>
              <a:t> code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5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No source code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78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Mads Christensen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95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Upcoming Pluralsight course.</a:t>
            </a:r>
          </a:p>
          <a:p>
            <a:r>
              <a:rPr lang="en-US" dirty="0"/>
              <a:t>	VS Code / Angular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1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2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$6000 </a:t>
            </a:r>
            <a:r>
              <a:rPr lang="en-US" dirty="0"/>
              <a:t>for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90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All References</a:t>
            </a:r>
          </a:p>
          <a:p>
            <a:r>
              <a:rPr lang="en-US" dirty="0"/>
              <a:t>	Switch to </a:t>
            </a:r>
            <a:r>
              <a:rPr lang="en-US" dirty="0" err="1"/>
              <a:t>Athlete.cs</a:t>
            </a:r>
            <a:r>
              <a:rPr lang="en-US" baseline="0" dirty="0"/>
              <a:t> method </a:t>
            </a:r>
            <a:r>
              <a:rPr lang="en-US" baseline="0" dirty="0" err="1"/>
              <a:t>AddWorkout</a:t>
            </a:r>
            <a:endParaRPr lang="en-US" baseline="0" dirty="0"/>
          </a:p>
          <a:p>
            <a:r>
              <a:rPr lang="en-US" baseline="0" dirty="0"/>
              <a:t>		Press &lt;shift&gt; - F12</a:t>
            </a:r>
          </a:p>
          <a:p>
            <a:r>
              <a:rPr lang="en-US" baseline="0" dirty="0"/>
              <a:t>		Or &lt;Ctrl&gt;-K R</a:t>
            </a:r>
          </a:p>
          <a:p>
            <a:endParaRPr lang="en-US" baseline="0" dirty="0"/>
          </a:p>
          <a:p>
            <a:r>
              <a:rPr lang="en-US" baseline="0" dirty="0"/>
              <a:t>  	Grouped and highlighted.  </a:t>
            </a:r>
          </a:p>
          <a:p>
            <a:r>
              <a:rPr lang="en-US" baseline="0" dirty="0"/>
              <a:t>	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Goto</a:t>
            </a:r>
            <a:r>
              <a:rPr lang="en-US" baseline="0" dirty="0"/>
              <a:t> </a:t>
            </a:r>
            <a:r>
              <a:rPr lang="en-US" baseline="0" dirty="0" err="1"/>
              <a:t>Prev</a:t>
            </a:r>
            <a:r>
              <a:rPr lang="en-US" baseline="0" dirty="0"/>
              <a:t> and </a:t>
            </a:r>
            <a:r>
              <a:rPr lang="en-US" baseline="0" dirty="0" err="1"/>
              <a:t>Goto</a:t>
            </a:r>
            <a:r>
              <a:rPr lang="en-US" baseline="0" dirty="0"/>
              <a:t>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0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Highlighting</a:t>
            </a:r>
          </a:p>
          <a:p>
            <a:endParaRPr lang="en-US" dirty="0"/>
          </a:p>
          <a:p>
            <a:r>
              <a:rPr lang="en-US" dirty="0"/>
              <a:t>	Has</a:t>
            </a:r>
            <a:r>
              <a:rPr lang="en-US" baseline="0" dirty="0"/>
              <a:t> been there for several versions, maybe back to 2010.  </a:t>
            </a:r>
          </a:p>
          <a:p>
            <a:r>
              <a:rPr lang="en-US" baseline="0" dirty="0"/>
              <a:t>	Now it highlights better &amp; more options</a:t>
            </a:r>
          </a:p>
          <a:p>
            <a:endParaRPr lang="en-US" baseline="0" dirty="0"/>
          </a:p>
          <a:p>
            <a:r>
              <a:rPr lang="en-US" baseline="0" dirty="0"/>
              <a:t>	Switch to </a:t>
            </a:r>
            <a:r>
              <a:rPr lang="en-US" baseline="0" dirty="0" err="1"/>
              <a:t>BikeWorkout.cs</a:t>
            </a:r>
            <a:endParaRPr lang="en-US" baseline="0" dirty="0"/>
          </a:p>
          <a:p>
            <a:r>
              <a:rPr lang="en-US" baseline="0" dirty="0"/>
              <a:t>	Type: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 = AE  (ctrl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&lt;space&gt;)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Try with lowercase “ae” to show its not the same.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5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Coding Conventions</a:t>
            </a:r>
          </a:p>
          <a:p>
            <a:endParaRPr lang="en-US" dirty="0"/>
          </a:p>
          <a:p>
            <a:r>
              <a:rPr lang="en-US" dirty="0"/>
              <a:t>	Notice</a:t>
            </a:r>
            <a:r>
              <a:rPr lang="en-US" baseline="0" dirty="0"/>
              <a:t> the … under </a:t>
            </a:r>
            <a:r>
              <a:rPr lang="en-US" baseline="0" dirty="0" err="1"/>
              <a:t>var</a:t>
            </a:r>
            <a:r>
              <a:rPr lang="en-US" baseline="0" dirty="0"/>
              <a:t> and the lightbulb with options.</a:t>
            </a:r>
          </a:p>
          <a:p>
            <a:endParaRPr lang="en-US" baseline="0" dirty="0"/>
          </a:p>
          <a:p>
            <a:r>
              <a:rPr lang="en-US" baseline="0" dirty="0"/>
              <a:t>	Expand the options.</a:t>
            </a:r>
          </a:p>
          <a:p>
            <a:r>
              <a:rPr lang="en-US" baseline="0" dirty="0"/>
              <a:t>	Why is VS making this recommendation?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95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options</a:t>
            </a:r>
            <a:r>
              <a:rPr lang="en-US" baseline="0" dirty="0"/>
              <a:t> are customizable based on team preferences.</a:t>
            </a:r>
          </a:p>
          <a:p>
            <a:endParaRPr lang="en-US" baseline="0" dirty="0"/>
          </a:p>
          <a:p>
            <a:r>
              <a:rPr lang="en-US" baseline="0" dirty="0"/>
              <a:t>	Open .</a:t>
            </a:r>
            <a:r>
              <a:rPr lang="en-US" baseline="0" dirty="0" err="1"/>
              <a:t>editorconfig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	90 options so far.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EFDC-475E-43F9-9B57-88EE545DBC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22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79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21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21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99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6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0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7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40003E-1123-4460-BA85-9653E9189A6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628DD3-267D-479D-8DAE-AFC7B544BA8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37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vs2017productivityguid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oug.Mair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VisualStudioPlatformTeam.MicrosoftCodeAnalysis201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isualStudio2017Launch_KeynoteDemos/blob/master/Installation%20and%20better%20Performance/media/VSInstall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Blogs/Seth-Juarez/A-Preview-of-C-8-with-Mads-Torgersen?utm_source=t.co&amp;utm_medium=referra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microsoft.com/visualstudio/2016/11/28/more-productive-javascript-in-visual-studio-2017-rc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27" y="487"/>
            <a:ext cx="9172873" cy="6620357"/>
          </a:xfrm>
          <a:prstGeom prst="rect">
            <a:avLst/>
          </a:prstGeo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95835" y="3614441"/>
            <a:ext cx="5525463" cy="549642"/>
          </a:xfrm>
          <a:prstGeom prst="rect">
            <a:avLst/>
          </a:prstGeom>
          <a:noFill/>
        </p:spPr>
        <p:txBody>
          <a:bodyPr wrap="square" lIns="143428" tIns="107571" rIns="143428" bIns="107571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3200" kern="1200" spc="0" baseline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</a:rPr>
              <a:t>What’s New and C# Improvements</a:t>
            </a:r>
          </a:p>
        </p:txBody>
      </p:sp>
      <p:sp>
        <p:nvSpPr>
          <p:cNvPr id="11" name="Title 12"/>
          <p:cNvSpPr txBox="1">
            <a:spLocks/>
          </p:cNvSpPr>
          <p:nvPr/>
        </p:nvSpPr>
        <p:spPr>
          <a:xfrm>
            <a:off x="493345" y="2664245"/>
            <a:ext cx="7011277" cy="683410"/>
          </a:xfrm>
          <a:prstGeom prst="rect">
            <a:avLst/>
          </a:prstGeom>
        </p:spPr>
        <p:txBody>
          <a:bodyPr lIns="143428" tIns="8964" rIns="143428" bIns="8964" anchor="b" anchorCtr="0"/>
          <a:lstStyle>
            <a:lvl1pPr marL="0" indent="0" algn="ctr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6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Visual Studio 2017</a:t>
            </a:r>
            <a:endParaRPr kumimoji="0" lang="en-US" sz="4705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42749" y="3486279"/>
            <a:ext cx="6229393" cy="0"/>
          </a:xfrm>
          <a:prstGeom prst="line">
            <a:avLst/>
          </a:prstGeom>
          <a:noFill/>
          <a:ln w="9525" cap="flat" cmpd="sng" algn="ctr">
            <a:solidFill>
              <a:srgbClr val="7549A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4724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443565"/>
            <a:ext cx="8852554" cy="42193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16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Goto</a:t>
            </a:r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(Ctrl + , or </a:t>
            </a:r>
            <a:r>
              <a:rPr lang="en-US" sz="60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Ctrl+T</a:t>
            </a:r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: = Lines</a:t>
            </a:r>
          </a:p>
          <a:p>
            <a:r>
              <a:rPr lang="en-US" dirty="0"/>
              <a:t>f = files</a:t>
            </a:r>
          </a:p>
          <a:p>
            <a:r>
              <a:rPr lang="en-US" dirty="0"/>
              <a:t>t = types</a:t>
            </a:r>
          </a:p>
          <a:p>
            <a:r>
              <a:rPr lang="en-US" dirty="0"/>
              <a:t>m = members</a:t>
            </a:r>
          </a:p>
          <a:p>
            <a:r>
              <a:rPr lang="en-US" dirty="0"/>
              <a:t># = symbols</a:t>
            </a:r>
          </a:p>
          <a:p>
            <a:r>
              <a:rPr lang="en-US" dirty="0"/>
              <a:t>Current file</a:t>
            </a:r>
          </a:p>
          <a:p>
            <a:r>
              <a:rPr lang="en-US" dirty="0"/>
              <a:t>All files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96" y="2146041"/>
            <a:ext cx="8261284" cy="37230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8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New Exception Helper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Exception unhandled:</a:t>
            </a:r>
          </a:p>
          <a:p>
            <a:r>
              <a:rPr lang="en-US" sz="2800" dirty="0">
                <a:solidFill>
                  <a:schemeClr val="tx1"/>
                </a:solidFill>
              </a:rPr>
              <a:t>Shows which variable caused it.</a:t>
            </a:r>
          </a:p>
          <a:p>
            <a:r>
              <a:rPr lang="en-US" sz="2800" dirty="0">
                <a:solidFill>
                  <a:schemeClr val="tx1"/>
                </a:solidFill>
              </a:rPr>
              <a:t>View Details.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Makes it easier to see  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Exception details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Inner exceptions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02" y="2906406"/>
            <a:ext cx="6468378" cy="29626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92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Structure Visualizer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(From Productivity Power Tools)</a:t>
            </a:r>
          </a:p>
          <a:p>
            <a:r>
              <a:rPr lang="en-US" dirty="0">
                <a:solidFill>
                  <a:schemeClr val="tx1"/>
                </a:solidFill>
              </a:rPr>
              <a:t>Hover in scope to see header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86" y="1882540"/>
            <a:ext cx="6459695" cy="39865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41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Intellisense</a:t>
            </a:r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filtering</a:t>
            </a:r>
          </a:p>
        </p:txBody>
      </p:sp>
      <p:pic>
        <p:nvPicPr>
          <p:cNvPr id="2050" name="Picture 2" descr="https://msdnshared.blob.core.windows.net/media/2016/11/VS2017RC-IntellisenseFilterCP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33" y="2061275"/>
            <a:ext cx="9519548" cy="38078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6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Run to Click - Better run to cursor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97" y="2235200"/>
            <a:ext cx="9330783" cy="36338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27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5A0F-C36D-4C5F-8C48-619AE5E5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25C5-00DF-4B9D-95BE-4C3F9A5F1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Animation of concurrent debugging">
            <a:extLst>
              <a:ext uri="{FF2B5EF4-FFF2-40B4-BE49-F238E27FC236}">
                <a16:creationId xmlns:a16="http://schemas.microsoft.com/office/drawing/2014/main" id="{FE479222-D668-4DD2-8366-BFC140243B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74" y="1842322"/>
            <a:ext cx="9448800" cy="42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89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Ctrl + . gets smarter.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More </a:t>
            </a:r>
            <a:r>
              <a:rPr lang="en-US" sz="3200" dirty="0" err="1"/>
              <a:t>Refactorings</a:t>
            </a:r>
            <a:r>
              <a:rPr lang="en-US" sz="3200" dirty="0"/>
              <a:t>.</a:t>
            </a:r>
          </a:p>
          <a:p>
            <a:pPr lvl="1"/>
            <a:r>
              <a:rPr lang="en-US" sz="3000" dirty="0"/>
              <a:t>One Click code cleanup - </a:t>
            </a:r>
            <a:r>
              <a:rPr lang="en-US" sz="3200" dirty="0"/>
              <a:t>&lt;Ctrl&gt; K D</a:t>
            </a:r>
            <a:endParaRPr lang="en-US" sz="3000" dirty="0"/>
          </a:p>
          <a:p>
            <a:pPr lvl="1"/>
            <a:r>
              <a:rPr lang="en-US" sz="3000" dirty="0"/>
              <a:t>Add Parameter</a:t>
            </a:r>
          </a:p>
          <a:p>
            <a:pPr lvl="1"/>
            <a:r>
              <a:rPr lang="en-US" sz="3000" dirty="0"/>
              <a:t>Add / Remove Parentheses</a:t>
            </a:r>
          </a:p>
          <a:p>
            <a:pPr lvl="1"/>
            <a:r>
              <a:rPr lang="en-US" sz="3200" dirty="0"/>
              <a:t>Add null check to parameters</a:t>
            </a:r>
            <a:endParaRPr lang="en-US" sz="3000" dirty="0"/>
          </a:p>
          <a:p>
            <a:pPr lvl="1"/>
            <a:endParaRPr lang="en-US" sz="3000" dirty="0"/>
          </a:p>
          <a:p>
            <a:pPr marL="201168" lvl="1" indent="0">
              <a:buNone/>
            </a:pPr>
            <a:r>
              <a:rPr lang="en-US" sz="3000" dirty="0"/>
              <a:t>Coming soon - Create your own!!</a:t>
            </a:r>
          </a:p>
        </p:txBody>
      </p:sp>
    </p:spTree>
    <p:extLst>
      <p:ext uri="{BB962C8B-B14F-4D97-AF65-F5344CB8AC3E}">
        <p14:creationId xmlns:p14="http://schemas.microsoft.com/office/powerpoint/2010/main" val="183171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A46A-DF6A-47F1-BBF4-83C1C25D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55AC1-2DA7-44D0-975E-CEDB17B7F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Press &lt;Ctrl&gt; for </a:t>
            </a:r>
            <a:r>
              <a:rPr lang="en-US" sz="2400" dirty="0" err="1"/>
              <a:t>GoTo</a:t>
            </a:r>
            <a:r>
              <a:rPr lang="en-US" sz="2400" dirty="0"/>
              <a:t> definition</a:t>
            </a:r>
          </a:p>
          <a:p>
            <a:r>
              <a:rPr lang="en-US" sz="2400" dirty="0"/>
              <a:t>VS </a:t>
            </a:r>
            <a:r>
              <a:rPr lang="en-US" sz="2400" dirty="0" err="1"/>
              <a:t>Intellicode</a:t>
            </a:r>
            <a:r>
              <a:rPr lang="en-US" sz="2400" dirty="0"/>
              <a:t> – Experimental</a:t>
            </a:r>
          </a:p>
          <a:p>
            <a:pPr lvl="1"/>
            <a:r>
              <a:rPr lang="en-US" sz="2000" dirty="0"/>
              <a:t>AI meets </a:t>
            </a:r>
            <a:r>
              <a:rPr lang="en-US" sz="2000" dirty="0" err="1"/>
              <a:t>Intellisense</a:t>
            </a:r>
            <a:endParaRPr lang="en-US" sz="2000" dirty="0"/>
          </a:p>
          <a:p>
            <a:r>
              <a:rPr lang="en-US" sz="2400" dirty="0"/>
              <a:t>Expand selection </a:t>
            </a:r>
          </a:p>
          <a:p>
            <a:pPr lvl="1"/>
            <a:r>
              <a:rPr lang="en-US" sz="2000" dirty="0"/>
              <a:t>&lt;Alt&gt;-&lt;Shift&gt; +   &amp;   &lt;Alt&gt;&lt;Shift&gt; -</a:t>
            </a:r>
          </a:p>
          <a:p>
            <a:r>
              <a:rPr lang="en-US" sz="2400" dirty="0"/>
              <a:t>Multi Caret Selection</a:t>
            </a:r>
          </a:p>
          <a:p>
            <a:pPr marL="201168" lvl="1" indent="0">
              <a:buNone/>
            </a:pPr>
            <a:r>
              <a:rPr lang="en-US" sz="2000" dirty="0"/>
              <a:t>	&lt;Alt&gt; &lt;Shift&gt; .</a:t>
            </a:r>
          </a:p>
          <a:p>
            <a:pPr marL="201168" lvl="1" indent="0">
              <a:buNone/>
            </a:pPr>
            <a:r>
              <a:rPr lang="en-US" sz="2000" dirty="0"/>
              <a:t>	&lt;Ctrl&gt; &lt;Insert&gt;	</a:t>
            </a:r>
            <a:r>
              <a:rPr lang="en-US" sz="2000" dirty="0">
                <a:sym typeface="Wingdings" panose="05000000000000000000" pitchFamily="2" charset="2"/>
              </a:rPr>
              <a:t> Didn’t work for me</a:t>
            </a:r>
            <a:endParaRPr lang="en-US" sz="2000" dirty="0"/>
          </a:p>
          <a:p>
            <a:pPr marL="201168" lvl="1" indent="0">
              <a:buNone/>
            </a:pPr>
            <a:r>
              <a:rPr lang="en-US" sz="2000" dirty="0"/>
              <a:t>	&lt;Alt&gt; &lt;Ctrl&gt; click	</a:t>
            </a:r>
            <a:r>
              <a:rPr lang="en-US" sz="2000" dirty="0">
                <a:sym typeface="Wingdings" panose="05000000000000000000" pitchFamily="2" charset="2"/>
              </a:rPr>
              <a:t> Didn’t work for me</a:t>
            </a:r>
            <a:endParaRPr lang="en-US" sz="2000" dirty="0"/>
          </a:p>
        </p:txBody>
      </p:sp>
      <p:pic>
        <p:nvPicPr>
          <p:cNvPr id="1028" name="Picture 4" descr="https://msdnshared.blob.core.windows.net/media/2018/08/AddCarets.gif">
            <a:extLst>
              <a:ext uri="{FF2B5EF4-FFF2-40B4-BE49-F238E27FC236}">
                <a16:creationId xmlns:a16="http://schemas.microsoft.com/office/drawing/2014/main" id="{879986CA-DE50-44D6-BFF9-AEE35C9FFF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63" y="3023417"/>
            <a:ext cx="4222617" cy="28456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sdnshared.blob.core.windows.net/media/2018/08/ExpandContract.gif">
            <a:extLst>
              <a:ext uri="{FF2B5EF4-FFF2-40B4-BE49-F238E27FC236}">
                <a16:creationId xmlns:a16="http://schemas.microsoft.com/office/drawing/2014/main" id="{01AEBE8D-BFD4-4793-BE05-B3BC5A1417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31" y="946288"/>
            <a:ext cx="4274850" cy="17286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33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Keyboard shortcuts 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3"/>
              </a:rPr>
              <a:t>https://aka.ms/vs2017productivityguide</a:t>
            </a:r>
            <a:endParaRPr lang="en-US" sz="3200" dirty="0"/>
          </a:p>
          <a:p>
            <a:r>
              <a:rPr lang="en-US" dirty="0"/>
              <a:t>30 + Shortcuts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17" y="2805545"/>
            <a:ext cx="7324725" cy="306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0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Doug Mair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dirty="0">
                <a:hlinkClick r:id="rId2"/>
              </a:rPr>
              <a:t>Doug.Mair@gmail.com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doug_mair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Director of Consulting for Improving Enterprises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Columbus Application Developer User Group – Columbus, Ohio</a:t>
            </a:r>
          </a:p>
          <a:p>
            <a:pPr marL="0" indent="0">
              <a:buNone/>
            </a:pPr>
            <a:r>
              <a:rPr lang="en-US" dirty="0"/>
              <a:t>Third Monday every month at Improving Easton offices.</a:t>
            </a:r>
          </a:p>
        </p:txBody>
      </p:sp>
    </p:spTree>
    <p:extLst>
      <p:ext uri="{BB962C8B-B14F-4D97-AF65-F5344CB8AC3E}">
        <p14:creationId xmlns:p14="http://schemas.microsoft.com/office/powerpoint/2010/main" val="4214258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C5F6-4575-44C3-8D68-23FB5A21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Code Analysis 2017 </a:t>
            </a:r>
            <a:r>
              <a:rPr lang="en-US" dirty="0" err="1"/>
              <a:t>Extentions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314A1-3949-47AC-9220-CB66B42F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endParaRPr lang="en-US" sz="3600" dirty="0"/>
          </a:p>
          <a:p>
            <a:pPr marL="201168" lvl="1" indent="0">
              <a:buNone/>
            </a:pPr>
            <a:r>
              <a:rPr lang="en-US" sz="3600" dirty="0"/>
              <a:t>Visual Studio </a:t>
            </a:r>
            <a:r>
              <a:rPr lang="en-US" sz="3600" dirty="0" err="1"/>
              <a:t>MarketPlace</a:t>
            </a:r>
            <a:endParaRPr lang="en-US" sz="3600" dirty="0"/>
          </a:p>
          <a:p>
            <a:pPr marL="384048" lvl="2" indent="0">
              <a:buNone/>
            </a:pPr>
            <a:r>
              <a:rPr lang="en-US" sz="3200" dirty="0"/>
              <a:t>Microsoft Code Analysis - 100+ </a:t>
            </a:r>
            <a:r>
              <a:rPr lang="en-US" sz="3200" b="1" dirty="0" err="1"/>
              <a:t>FxCop</a:t>
            </a:r>
            <a:r>
              <a:rPr lang="en-US" sz="3200" dirty="0"/>
              <a:t> Analyzers</a:t>
            </a:r>
            <a:endParaRPr lang="en-US" sz="3200" dirty="0">
              <a:hlinkClick r:id="rId2"/>
            </a:endParaRPr>
          </a:p>
          <a:p>
            <a:pPr lvl="1"/>
            <a:endParaRPr lang="en-US" sz="3600" dirty="0">
              <a:hlinkClick r:id="rId2"/>
            </a:endParaRPr>
          </a:p>
          <a:p>
            <a:pPr lvl="1"/>
            <a:r>
              <a:rPr lang="en-US" sz="3600" dirty="0">
                <a:hlinkClick r:id="rId2"/>
              </a:rPr>
              <a:t>https://marketplace.visualstudio.com/items?itemName=VisualStudioPlatformTeam.MicrosoftCodeAnalysis2017</a:t>
            </a:r>
            <a:endParaRPr lang="en-US" sz="3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42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C5F9-29B6-4A14-8DD6-58D6D2DC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7FB9E-ACAF-4017-B68F-B6B0875CA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6603"/>
            <a:ext cx="9801447" cy="5436221"/>
          </a:xfrm>
        </p:spPr>
      </p:pic>
    </p:spTree>
    <p:extLst>
      <p:ext uri="{BB962C8B-B14F-4D97-AF65-F5344CB8AC3E}">
        <p14:creationId xmlns:p14="http://schemas.microsoft.com/office/powerpoint/2010/main" val="2456737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C# 7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features were developed in the open.</a:t>
            </a:r>
          </a:p>
          <a:p>
            <a:pPr marL="0" indent="0">
              <a:buNone/>
            </a:pPr>
            <a:r>
              <a:rPr lang="en-US" sz="3600" dirty="0"/>
              <a:t>C# 7 Announced in 2015.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Not all features from 2015 announcement made it.</a:t>
            </a:r>
          </a:p>
          <a:p>
            <a:pPr marL="0" indent="0">
              <a:buNone/>
            </a:pPr>
            <a:r>
              <a:rPr lang="en-US" sz="3600" dirty="0"/>
              <a:t>Immutable and Record Types may be future.</a:t>
            </a:r>
          </a:p>
        </p:txBody>
      </p:sp>
    </p:spTree>
    <p:extLst>
      <p:ext uri="{BB962C8B-B14F-4D97-AF65-F5344CB8AC3E}">
        <p14:creationId xmlns:p14="http://schemas.microsoft.com/office/powerpoint/2010/main" val="2172674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576" y="2013045"/>
            <a:ext cx="7850104" cy="38560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92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 improvements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842" y="2679542"/>
            <a:ext cx="9001838" cy="2186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457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Local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4779"/>
            <a:ext cx="10058400" cy="4023360"/>
          </a:xfrm>
        </p:spPr>
        <p:txBody>
          <a:bodyPr>
            <a:normAutofit/>
          </a:bodyPr>
          <a:lstStyle/>
          <a:p>
            <a:r>
              <a:rPr lang="en-US" sz="2400" dirty="0"/>
              <a:t>Has advantages over Lambdas.</a:t>
            </a:r>
          </a:p>
          <a:p>
            <a:endParaRPr lang="en-US" sz="2400" dirty="0"/>
          </a:p>
          <a:p>
            <a:r>
              <a:rPr lang="en-US" sz="2400" dirty="0"/>
              <a:t>Easier to debug.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3" y="2124024"/>
            <a:ext cx="5523807" cy="3724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45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Tuples types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214" y="2120710"/>
            <a:ext cx="8536466" cy="37483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85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Split long strings by pressing enter.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press return where you want the line to split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301" y="4411909"/>
            <a:ext cx="5941704" cy="14571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53" y="2340244"/>
            <a:ext cx="7613027" cy="11534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Down 7"/>
          <p:cNvSpPr/>
          <p:nvPr/>
        </p:nvSpPr>
        <p:spPr>
          <a:xfrm>
            <a:off x="5265188" y="3724027"/>
            <a:ext cx="1277851" cy="6878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38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Pattern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Will cast object to a type </a:t>
            </a:r>
          </a:p>
          <a:p>
            <a:pPr marL="0" indent="0">
              <a:buNone/>
            </a:pPr>
            <a:r>
              <a:rPr lang="en-US" sz="3600" dirty="0"/>
              <a:t>        AND </a:t>
            </a:r>
          </a:p>
          <a:p>
            <a:pPr marL="0" indent="0">
              <a:buNone/>
            </a:pPr>
            <a:r>
              <a:rPr lang="en-US" sz="3600" dirty="0"/>
              <a:t>Introduces variable into scope.</a:t>
            </a:r>
          </a:p>
        </p:txBody>
      </p:sp>
      <p:pic>
        <p:nvPicPr>
          <p:cNvPr id="1028" name="Picture 4" descr="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995" y="4277532"/>
            <a:ext cx="9867685" cy="15915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767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Switch statement and constraints.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the object can be cast to the given type, that branch will execute.</a:t>
            </a:r>
          </a:p>
          <a:p>
            <a:pPr marL="0" indent="0">
              <a:buNone/>
            </a:pPr>
            <a:r>
              <a:rPr lang="en-US" dirty="0"/>
              <a:t>Notice the constraint on first case.  </a:t>
            </a:r>
          </a:p>
          <a:p>
            <a:pPr marL="0" indent="0">
              <a:buNone/>
            </a:pPr>
            <a:r>
              <a:rPr lang="en-US" dirty="0"/>
              <a:t>Order Matters.</a:t>
            </a:r>
          </a:p>
          <a:p>
            <a:endParaRPr lang="en-US" dirty="0"/>
          </a:p>
        </p:txBody>
      </p:sp>
      <p:pic>
        <p:nvPicPr>
          <p:cNvPr id="4" name="Picture 2" descr="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33" y="2672080"/>
            <a:ext cx="7682747" cy="31970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1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https://github.com/Microsoft/VisualStudio2017Launch_KeynoteDemos/raw/master/Installation%20and%20better%20Performance/media/VSInstall.png">
            <a:hlinkClick r:id="rId3" tgtFrame="&quot;_blank&quot;"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928" y="1845734"/>
            <a:ext cx="7581751" cy="402336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911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545C-7231-471B-BDB2-7128013C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New C#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6ECF-054F-4936-B68C-E57A8C520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0216"/>
            <a:ext cx="10058400" cy="397887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numCol="2">
            <a:normAutofit fontScale="92500" lnSpcReduction="20000"/>
          </a:bodyPr>
          <a:lstStyle/>
          <a:p>
            <a:r>
              <a:rPr lang="en-US" sz="2400" b="1" dirty="0"/>
              <a:t>7.1</a:t>
            </a:r>
            <a:r>
              <a:rPr lang="en-US" b="1" dirty="0"/>
              <a:t> </a:t>
            </a:r>
          </a:p>
          <a:p>
            <a:r>
              <a:rPr lang="en-US" b="1" dirty="0" err="1"/>
              <a:t>Async</a:t>
            </a:r>
            <a:r>
              <a:rPr lang="en-US" b="1" dirty="0"/>
              <a:t> Main</a:t>
            </a:r>
            <a:r>
              <a:rPr lang="en-US" dirty="0"/>
              <a:t> – Can return Tasks</a:t>
            </a:r>
          </a:p>
          <a:p>
            <a:r>
              <a:rPr lang="en-US" b="1" dirty="0"/>
              <a:t>Default Literal Expressions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T </a:t>
            </a:r>
            <a:r>
              <a:rPr lang="en-US" dirty="0" err="1"/>
              <a:t>var</a:t>
            </a:r>
            <a:r>
              <a:rPr lang="en-US" dirty="0"/>
              <a:t> = default(t);</a:t>
            </a:r>
          </a:p>
          <a:p>
            <a:r>
              <a:rPr lang="en-US" b="1" dirty="0"/>
              <a:t>Inferred Tuple Element Names </a:t>
            </a:r>
            <a:r>
              <a:rPr lang="en-US" dirty="0"/>
              <a:t>– 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coods</a:t>
            </a:r>
            <a:r>
              <a:rPr lang="en-US" dirty="0"/>
              <a:t> = (</a:t>
            </a:r>
            <a:r>
              <a:rPr lang="en-US" dirty="0" err="1"/>
              <a:t>x,y</a:t>
            </a:r>
            <a:r>
              <a:rPr lang="en-US" dirty="0"/>
              <a:t>);</a:t>
            </a:r>
          </a:p>
          <a:p>
            <a:r>
              <a:rPr lang="en-US" b="1" dirty="0"/>
              <a:t>Generic Pattern Matching – </a:t>
            </a:r>
          </a:p>
          <a:p>
            <a:pPr lvl="1"/>
            <a:r>
              <a:rPr lang="en-US" dirty="0"/>
              <a:t>case Bow </a:t>
            </a:r>
            <a:r>
              <a:rPr lang="en-US" dirty="0" err="1"/>
              <a:t>bow</a:t>
            </a:r>
            <a:r>
              <a:rPr lang="en-US" dirty="0"/>
              <a:t>:</a:t>
            </a:r>
          </a:p>
          <a:p>
            <a:r>
              <a:rPr lang="en-US" sz="2400" b="1" dirty="0"/>
              <a:t>7.2</a:t>
            </a:r>
          </a:p>
          <a:p>
            <a:r>
              <a:rPr lang="en-US" b="1" dirty="0"/>
              <a:t>Digital Separator after Base Specifier – 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bin = 0b_0000_1111;</a:t>
            </a:r>
          </a:p>
          <a:p>
            <a:pPr lvl="1"/>
            <a:r>
              <a:rPr lang="en-US" dirty="0"/>
              <a:t>private protected</a:t>
            </a:r>
          </a:p>
          <a:p>
            <a:r>
              <a:rPr lang="en-US" sz="2500" b="1" dirty="0"/>
              <a:t>7.3</a:t>
            </a:r>
          </a:p>
          <a:p>
            <a:pPr marL="0" indent="0">
              <a:buNone/>
            </a:pPr>
            <a:r>
              <a:rPr lang="en-US" b="1" dirty="0"/>
              <a:t>Performance</a:t>
            </a:r>
            <a:r>
              <a:rPr lang="en-US" sz="19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Ref, </a:t>
            </a:r>
            <a:r>
              <a:rPr lang="en-US" sz="1700" dirty="0" err="1"/>
              <a:t>stackalloc</a:t>
            </a:r>
            <a:r>
              <a:rPr lang="en-US" sz="1700" dirty="0"/>
              <a:t>, fixed, span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Tuple Type == or !=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In arguments</a:t>
            </a:r>
          </a:p>
          <a:p>
            <a:r>
              <a:rPr lang="en-US" sz="2500" b="1" dirty="0"/>
              <a:t>8.0</a:t>
            </a:r>
          </a:p>
          <a:p>
            <a:r>
              <a:rPr lang="en-US" b="1" dirty="0"/>
              <a:t>Not Sure yet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Recursive Pattern Matching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Interface Default Implementations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00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C# 8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400" dirty="0"/>
              <a:t>1) Strong NULL warnings (Opt in)</a:t>
            </a:r>
          </a:p>
          <a:p>
            <a:pPr marL="201168" lvl="1" indent="0">
              <a:buNone/>
            </a:pPr>
            <a:r>
              <a:rPr lang="en-US" sz="2400" dirty="0"/>
              <a:t>2) </a:t>
            </a:r>
            <a:r>
              <a:rPr lang="en-US" sz="2400" dirty="0" err="1"/>
              <a:t>Async</a:t>
            </a:r>
            <a:r>
              <a:rPr lang="en-US" sz="2400" dirty="0"/>
              <a:t> Streams.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Async</a:t>
            </a:r>
            <a:r>
              <a:rPr lang="en-US" sz="2400" dirty="0"/>
              <a:t> on the enumerable Next.</a:t>
            </a:r>
          </a:p>
          <a:p>
            <a:pPr marL="201168" lvl="1" indent="0">
              <a:buNone/>
            </a:pPr>
            <a:r>
              <a:rPr lang="en-US" sz="2400" dirty="0"/>
              <a:t>3) Interface defaults.</a:t>
            </a:r>
          </a:p>
          <a:p>
            <a:pPr marL="201168" lvl="1" indent="0">
              <a:buNone/>
            </a:pPr>
            <a:r>
              <a:rPr lang="en-US" sz="2400" dirty="0"/>
              <a:t>	Similar to Java version.</a:t>
            </a:r>
          </a:p>
          <a:p>
            <a:pPr marL="201168" lvl="1" indent="0">
              <a:buNone/>
            </a:pPr>
            <a:r>
              <a:rPr lang="en-US" sz="2400" dirty="0"/>
              <a:t>4) Extension everything.</a:t>
            </a:r>
          </a:p>
          <a:p>
            <a:pPr marL="201168" lvl="1" indent="0">
              <a:buNone/>
            </a:pPr>
            <a:r>
              <a:rPr lang="en-US" sz="2400" dirty="0"/>
              <a:t>	Not just methods.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B2A86-03EB-4F44-B234-87E018CCF974}"/>
              </a:ext>
            </a:extLst>
          </p:cNvPr>
          <p:cNvSpPr txBox="1"/>
          <p:nvPr/>
        </p:nvSpPr>
        <p:spPr>
          <a:xfrm>
            <a:off x="2797791" y="4914987"/>
            <a:ext cx="8357889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https://channel9.msdn.com/Blogs/Seth-Juarez/A-Preview-of-C-8-with-Mads-Torgersen?utm_source=t.co&amp;utm_medium=referral</a:t>
            </a:r>
            <a:endParaRPr lang="en-US" sz="2400" dirty="0"/>
          </a:p>
        </p:txBody>
      </p:sp>
      <p:pic>
        <p:nvPicPr>
          <p:cNvPr id="1026" name="Picture 2" descr="A Preview of C# 8 with Mads Torgersen">
            <a:extLst>
              <a:ext uri="{FF2B5EF4-FFF2-40B4-BE49-F238E27FC236}">
                <a16:creationId xmlns:a16="http://schemas.microsoft.com/office/drawing/2014/main" id="{DDD42409-36E6-405C-95E5-611C0970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71" y="1841219"/>
            <a:ext cx="4927509" cy="27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721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Visual Studio JavaScript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5574"/>
            <a:ext cx="10058400" cy="92214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hlinkClick r:id="rId3"/>
              </a:rPr>
              <a:t>http://blogs.msdn.microsoft.com/visualstudio/2016/11/28/more-productive-javascript-in-visual-studio-2017-rc/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800" dirty="0"/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729C0-D701-4601-917C-C770C448A1C6}"/>
              </a:ext>
            </a:extLst>
          </p:cNvPr>
          <p:cNvSpPr txBox="1"/>
          <p:nvPr/>
        </p:nvSpPr>
        <p:spPr>
          <a:xfrm>
            <a:off x="1097279" y="2757713"/>
            <a:ext cx="100061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Richer </a:t>
            </a:r>
            <a:r>
              <a:rPr lang="en-US" sz="2800" dirty="0" err="1"/>
              <a:t>Intellisense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JSDOC </a:t>
            </a:r>
            <a:r>
              <a:rPr lang="en-US" sz="2800" dirty="0" err="1"/>
              <a:t>Intellisense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ES6 &amp; JSX Syntax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Node.js 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Web Essentials</a:t>
            </a:r>
          </a:p>
        </p:txBody>
      </p:sp>
      <p:pic>
        <p:nvPicPr>
          <p:cNvPr id="1026" name="Picture 2" descr="https://msdnshared.blob.core.windows.net/media/2016/11/Rich-IntelliSense-on-JQuery-ajax-function.png">
            <a:extLst>
              <a:ext uri="{FF2B5EF4-FFF2-40B4-BE49-F238E27FC236}">
                <a16:creationId xmlns:a16="http://schemas.microsoft.com/office/drawing/2014/main" id="{C103B809-2EB3-4022-8446-9C109DF1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759" y="2855928"/>
            <a:ext cx="6935566" cy="308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649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8D25-30BA-4B5A-B175-21FD948A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8650B-2414-43FE-8F61-5CF0BEEAD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Continually improving</a:t>
            </a:r>
          </a:p>
          <a:p>
            <a:r>
              <a:rPr lang="en-US" sz="2800" dirty="0"/>
              <a:t>Excellent Chrome Browser and Debugger integration.</a:t>
            </a:r>
          </a:p>
          <a:p>
            <a:r>
              <a:rPr lang="en-US" sz="2800" dirty="0"/>
              <a:t>Session: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F9269-7493-48D8-A85B-8A4BADF51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80" y="1011981"/>
            <a:ext cx="40005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68245-9CF8-4A86-AE8C-8599F681A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003" y="3011714"/>
            <a:ext cx="8160677" cy="2857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052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sz="2800" dirty="0"/>
              <a:t>@</a:t>
            </a:r>
            <a:r>
              <a:rPr lang="en-US" sz="2800" dirty="0" err="1"/>
              <a:t>doug_mair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Doug.Mair@gmail.com</a:t>
            </a:r>
          </a:p>
        </p:txBody>
      </p:sp>
    </p:spTree>
    <p:extLst>
      <p:ext uri="{BB962C8B-B14F-4D97-AF65-F5344CB8AC3E}">
        <p14:creationId xmlns:p14="http://schemas.microsoft.com/office/powerpoint/2010/main" val="369883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88F4-8FA3-40D6-9F1B-065204FB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Features in VS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7DBC9-691E-460F-ACCA-2053063E0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Errors and Warnings are now Clickable.  </a:t>
            </a:r>
          </a:p>
          <a:p>
            <a:pPr marL="384048" lvl="2" indent="0">
              <a:buNone/>
            </a:pPr>
            <a:r>
              <a:rPr lang="en-US" sz="2400" dirty="0"/>
              <a:t>Takes you to Google search.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Scroll Bar Options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Where is Code Lens? </a:t>
            </a:r>
            <a:r>
              <a:rPr lang="en-US" sz="2800" dirty="0"/>
              <a:t>(Professional and better).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Productivity Power Tools &amp; Web Essentials</a:t>
            </a:r>
          </a:p>
        </p:txBody>
      </p:sp>
    </p:spTree>
    <p:extLst>
      <p:ext uri="{BB962C8B-B14F-4D97-AF65-F5344CB8AC3E}">
        <p14:creationId xmlns:p14="http://schemas.microsoft.com/office/powerpoint/2010/main" val="411865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Loads faster.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IDE and Solutions load faster.</a:t>
            </a:r>
          </a:p>
          <a:p>
            <a:pPr lvl="0"/>
            <a:r>
              <a:rPr lang="en-US" sz="2800" dirty="0"/>
              <a:t>Lightweight solution loading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4.5 X Faster than a year ago.</a:t>
            </a:r>
          </a:p>
          <a:p>
            <a:pPr lv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567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Live unit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only.  </a:t>
            </a:r>
          </a:p>
          <a:p>
            <a:r>
              <a:rPr lang="en-US" dirty="0"/>
              <a:t>      Failing test.</a:t>
            </a:r>
          </a:p>
          <a:p>
            <a:r>
              <a:rPr lang="en-US" dirty="0"/>
              <a:t>      Passing test.</a:t>
            </a:r>
          </a:p>
          <a:p>
            <a:r>
              <a:rPr lang="en-US" dirty="0"/>
              <a:t>      Not covered.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NCrunch</a:t>
            </a:r>
            <a:r>
              <a:rPr lang="en-US" dirty="0"/>
              <a:t> is alternative</a:t>
            </a:r>
          </a:p>
          <a:p>
            <a:r>
              <a:rPr lang="en-US" dirty="0"/>
              <a:t>$159+ per seat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87" y="2359010"/>
            <a:ext cx="219106" cy="20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87" y="2831943"/>
            <a:ext cx="219106" cy="1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087" y="3294926"/>
            <a:ext cx="200053" cy="142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F0B50-3685-4BE9-93FC-1088ECD3A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400" y="1912068"/>
            <a:ext cx="7322280" cy="3957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2179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Find All References Dialog (Shift + F12)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21" y="2054760"/>
            <a:ext cx="8036560" cy="38143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72734E-010F-442D-B24D-34B66AE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1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Match highlighting</a:t>
            </a:r>
          </a:p>
        </p:txBody>
      </p:sp>
      <p:pic>
        <p:nvPicPr>
          <p:cNvPr id="5" name="Picture 2" descr="https://msdnshared.blob.core.windows.net/media/2016/11/VS2017RC-IntellisenseMatchHighlightCShar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502" y="2210937"/>
            <a:ext cx="8616178" cy="35757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Coding Convention support via .</a:t>
            </a:r>
            <a:r>
              <a:rPr lang="en-US" sz="44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editorconfig</a:t>
            </a:r>
            <a:endParaRPr lang="en-US" sz="44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45" y="2222641"/>
            <a:ext cx="8542135" cy="35966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5691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3812</TotalTime>
  <Words>933</Words>
  <Application>Microsoft Office PowerPoint</Application>
  <PresentationFormat>Widescreen</PresentationFormat>
  <Paragraphs>280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Retrospect</vt:lpstr>
      <vt:lpstr>PowerPoint Presentation</vt:lpstr>
      <vt:lpstr>Bio</vt:lpstr>
      <vt:lpstr>Installation</vt:lpstr>
      <vt:lpstr>Cool Features in VS 2015</vt:lpstr>
      <vt:lpstr>Loads faster. </vt:lpstr>
      <vt:lpstr>Live unit testing</vt:lpstr>
      <vt:lpstr>Find All References Dialog (Shift + F12)</vt:lpstr>
      <vt:lpstr>Match highlighting</vt:lpstr>
      <vt:lpstr>Coding Convention support via .editorconfig</vt:lpstr>
      <vt:lpstr>PowerPoint Presentation</vt:lpstr>
      <vt:lpstr>Goto (Ctrl + , or Ctrl+T)</vt:lpstr>
      <vt:lpstr>New Exception Helper</vt:lpstr>
      <vt:lpstr>Structure Visualizer</vt:lpstr>
      <vt:lpstr>Intellisense filtering</vt:lpstr>
      <vt:lpstr>Run to Click - Better run to cursor</vt:lpstr>
      <vt:lpstr>Live Share</vt:lpstr>
      <vt:lpstr>Ctrl + . gets smarter.</vt:lpstr>
      <vt:lpstr>UI Improvements</vt:lpstr>
      <vt:lpstr>Keyboard shortcuts -</vt:lpstr>
      <vt:lpstr>Microsoft Code Analysis 2017 Extentions</vt:lpstr>
      <vt:lpstr>PowerPoint Presentation</vt:lpstr>
      <vt:lpstr>C# 7 features</vt:lpstr>
      <vt:lpstr>Out Variables</vt:lpstr>
      <vt:lpstr>Literal improvements</vt:lpstr>
      <vt:lpstr>Local functions</vt:lpstr>
      <vt:lpstr>Tuples types</vt:lpstr>
      <vt:lpstr>Split long strings by pressing enter.</vt:lpstr>
      <vt:lpstr>Pattern matching</vt:lpstr>
      <vt:lpstr>Switch statement and constraints.</vt:lpstr>
      <vt:lpstr>More New C# Features</vt:lpstr>
      <vt:lpstr>Future: C# 8 Features</vt:lpstr>
      <vt:lpstr>Visual Studio JavaScript Features:</vt:lpstr>
      <vt:lpstr>VS Code</vt:lpstr>
      <vt:lpstr>Thanks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2017:</dc:title>
  <dc:creator>Doug Mair</dc:creator>
  <cp:lastModifiedBy>Doug Mair</cp:lastModifiedBy>
  <cp:revision>255</cp:revision>
  <dcterms:created xsi:type="dcterms:W3CDTF">2017-03-23T20:17:33Z</dcterms:created>
  <dcterms:modified xsi:type="dcterms:W3CDTF">2018-10-05T19:00:33Z</dcterms:modified>
</cp:coreProperties>
</file>